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12"/>
    <p:sldId id="262" r:id="rId13"/>
    <p:sldId id="263" r:id="rId14"/>
    <p:sldId id="264" r:id="rId15"/>
    <p:sldId id="265" r:id="rId16"/>
    <p:sldId id="266" r:id="rId17"/>
  </p:sldIdLst>
  <p:notesMasterIdLst>
    <p:notesMasterId r:id="rId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Case 1 | Heating and freezing</a:t>
            </a:r>
          </a:p>
          <a:p>
            <a:r>
              <a:t>A small assumed sample stores heat as it melts, then releases heat as it freezes.</a:t>
            </a:r>
          </a:p>
          <a:p>
            <a:r>
              <a:t>SETUP: 40 x 30 x 10 mm sample. One wall: 620 C for 40 s, then 500 C for 20 s. Other walls insulated.</a:t>
            </a:r>
          </a:p>
          <a:p>
            <a:r>
              <a:t>READ THE CURVES: 24.293 kJ of heat stored after 40 s. Here kJ means kilojoules, a unit of heat.</a:t>
            </a:r>
          </a:p>
          <a:p>
            <a:r>
              <a:t>TIMING: 99% melted: 25.25-25.50 s.</a:t>
            </a:r>
          </a:p>
          <a:p>
            <a:r>
              <a:t>99% frozen: 6.00-6.25 s after cooling starts.</a:t>
            </a:r>
          </a:p>
          <a:p>
            <a:r>
              <a:t>LIMIT: Ideal sample prediction. Near-complete heat recovery is not a storage-unit efficiency result.</a:t>
            </a:r>
          </a:p>
          <a:p>
            <a:r>
              <a:t>Unchanged figure source: proposal_20260915/submission_pack/01_heating_freezing_cycle.png</a:t>
            </a:r>
          </a:p>
          <a:p>
            <a:r>
              <a:t>Evidence: REPORT.md, screening_claim.json, baseline_qualification.json and benchmark_evidence/claim.json.</a:t>
            </a:r>
          </a:p>
          <a:p>
            <a:r>
              <a:t>Literature-based screening only. No new calculation or experimental validation in this presentation update.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Case 1 | Where the sample melts</a:t>
            </a:r>
          </a:p>
          <a:p>
            <a:r>
              <a:t>The saved fields show temperature and melting progress through the sample depth.</a:t>
            </a:r>
          </a:p>
          <a:p>
            <a:r>
              <a:t>HOW TO READ: Temperature shows how hot each location is. Liquid fraction means the melted share: 0 is solid, 1 is liquid.</a:t>
            </a:r>
          </a:p>
          <a:p>
            <a:r>
              <a:t>WHAT IS SHOWN: The same heating and freezing case as the previous slide. The wall temperature changes after 40 s.</a:t>
            </a:r>
          </a:p>
          <a:p>
            <a:r>
              <a:t>TIME BRACKETS: The melting and freezing brackets come from saved readings every 0.25 s. They are not experimental error bars.</a:t>
            </a:r>
          </a:p>
          <a:p>
            <a:r>
              <a:t>LIMIT: Heat conduction only. Liquid motion and container effects are excluded.</a:t>
            </a:r>
          </a:p>
          <a:p>
            <a:r>
              <a:t>Unchanged figure source: proposal_20260915/submission_pack/02_phase_progress.png</a:t>
            </a:r>
          </a:p>
          <a:p>
            <a:r>
              <a:t>Evidence: REPORT.md, screening_claim.json, baseline_qualification.json and benchmark_evidence/claim.json.</a:t>
            </a:r>
          </a:p>
          <a:p>
            <a:r>
              <a:t>Literature-based screening only. No new calculation or experimental validation in this presentation update.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Case 2 | Material-property alternatives</a:t>
            </a:r>
          </a:p>
          <a:p>
            <a:r>
              <a:t>Changing one assumed property at a time shows why measured material inputs matter.</a:t>
            </a:r>
          </a:p>
          <a:p>
            <a:r>
              <a:t>STORED HEAT: 21.445-24.300 kJ across the seven listed scenarios.</a:t>
            </a:r>
          </a:p>
          <a:p>
            <a:r>
              <a:t>MELTING TIME: 99% melt brackets span 21.00-31.75 s across those scenarios.</a:t>
            </a:r>
          </a:p>
          <a:p>
            <a:r>
              <a:t>HOW TO READ: Latent heat [heat needed to melt] mainly changes stored heat. Conductivity [ease of heat travel] mainly changes timing.</a:t>
            </a:r>
          </a:p>
          <a:p>
            <a:r>
              <a:t>LIMIT: These are selected alternatives, not measured supplier limits or a statistical uncertainty range.</a:t>
            </a:r>
          </a:p>
          <a:p>
            <a:r>
              <a:t>Unchanged figure source: proposal_20260915/submission_pack/03_property_sensitivity.png</a:t>
            </a:r>
          </a:p>
          <a:p>
            <a:r>
              <a:t>Evidence: REPORT.md, screening_claim.json, baseline_qualification.json and benchmark_evidence/claim.json.</a:t>
            </a:r>
          </a:p>
          <a:p>
            <a:r>
              <a:t>Literature-based screening only. No new calculation or experimental validation in this presentation update.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Check 1 | Grid and time-step comparisons</a:t>
            </a:r>
          </a:p>
          <a:p>
            <a:r>
              <a:t>The working grid passed its declared checks. The rejected coarse-grid failure remains recorded.</a:t>
            </a:r>
          </a:p>
          <a:p>
            <a:r>
              <a:t>WHAT A GRID MEANS: The sample is divided into small cells for calculation. More cells allow a finer comparison.</a:t>
            </a:r>
          </a:p>
          <a:p>
            <a:r>
              <a:t>WORKING GRID: 33 versus 65 depth cells: largest centre-temperature difference 1.421 C. Limit: 3 C.</a:t>
            </a:r>
          </a:p>
          <a:p>
            <a:r>
              <a:t>TIME STEP: Halving the time step changes centre temperature by at most 0.0092 C.</a:t>
            </a:r>
          </a:p>
          <a:p>
            <a:r>
              <a:t>REJECTED CASE: 17 depth cells: 5.749 C difference. Raw record: 219/220 pass, overall FAIL. Only the working grid is accepted.</a:t>
            </a:r>
          </a:p>
          <a:p>
            <a:r>
              <a:t>Unchanged figure source: proposal_20260915/submission_pack/04_resolution_checks.png</a:t>
            </a:r>
          </a:p>
          <a:p>
            <a:r>
              <a:t>Evidence: REPORT.md, screening_claim.json, baseline_qualification.json and benchmark_evidence/claim.json.</a:t>
            </a:r>
          </a:p>
          <a:p>
            <a:r>
              <a:t>Literature-based screening only. No new calculation or experimental validation in this presentation update.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Case 3 | Three-dimensional demonstration</a:t>
            </a:r>
          </a:p>
          <a:p>
            <a:r>
              <a:t>Different temperatures on three faces create a field that varies in all three directions.</a:t>
            </a:r>
          </a:p>
          <a:p>
            <a:r>
              <a:t>SETUP: Same sample size; initially 500 C. Three faces held at 620 C, 500 C and 520 C. Other faces insulated.</a:t>
            </a:r>
          </a:p>
          <a:p>
            <a:r>
              <a:t>SAVED RESULT: Field after 20 s, using 17 x 13 x 33 cells. Colour shows the calculated temperature or melted share.</a:t>
            </a:r>
          </a:p>
          <a:p>
            <a:r>
              <a:t>PURPOSE: Demonstrates a three-dimensional calculation beyond the one-wall baseline.</a:t>
            </a:r>
          </a:p>
          <a:p>
            <a:r>
              <a:t>LIMIT: Auxiliary demonstration. This case has no independent grid-accuracy qualification or device-performance claim.</a:t>
            </a:r>
          </a:p>
          <a:p>
            <a:r>
              <a:t>Unchanged figure source: proposal_20260915/submission_pack/05_three_dimensional_example.png</a:t>
            </a:r>
          </a:p>
          <a:p>
            <a:r>
              <a:t>Evidence: REPORT.md, screening_claim.json, baseline_qualification.json and benchmark_evidence/claim.json.</a:t>
            </a:r>
          </a:p>
          <a:p>
            <a:r>
              <a:t>Literature-based screening only. No new calculation or experimental validation in this presentation update.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Check 2 | Exact mathematical comparisons</a:t>
            </a:r>
          </a:p>
          <a:p>
            <a:r>
              <a:t>Separate melting and freezing examples are checked against known mathematical solutions.</a:t>
            </a:r>
          </a:p>
          <a:p>
            <a:r>
              <a:t>EXISTING EVIDENCE: 434 checks passed across 31 successful cases, using the same calculation source and executable.</a:t>
            </a:r>
          </a:p>
          <a:p>
            <a:r>
              <a:t>FRONT ERROR: Finest melting/freezing front-position error: 0.00773%. This checks the position where solid meets liquid.</a:t>
            </a:r>
          </a:p>
          <a:p>
            <a:r>
              <a:t>INTERPRETATION: The front-error trend is not steadily decreasing. No measured convergence order is claimed.</a:t>
            </a:r>
          </a:p>
          <a:p>
            <a:r>
              <a:t>NEXT MILESTONE: Compare with independently measured sample temperatures and stored heat. Material validation remains unestablished.</a:t>
            </a:r>
          </a:p>
          <a:p>
            <a:r>
              <a:t>Unchanged figure source: proposal_20260915/submission_pack/06_analytical_verification.png</a:t>
            </a:r>
          </a:p>
          <a:p>
            <a:r>
              <a:t>Evidence: REPORT.md, screening_claim.json, baseline_qualification.json and benchmark_evidence/claim.json.</a:t>
            </a:r>
          </a:p>
          <a:p>
            <a:r>
              <a:t>Literature-based screening only. No new calculation or experimental validation in this presentation update.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071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0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hase_block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84048" y="347472"/>
            <a:ext cx="4709160" cy="5742432"/>
          </a:xfrm>
          <a:prstGeom prst="roundRect">
            <a:avLst>
              <a:gd name="adj" fmla="val 1553"/>
            </a:avLst>
          </a:prstGeom>
          <a:solidFill>
            <a:srgbClr val="020817">
              <a:alpha val="94000"/>
            </a:srgbClr>
          </a:solidFill>
          <a:ln w="15240">
            <a:solidFill>
              <a:srgbClr val="30D6FF">
                <a:alpha val="6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658368" y="658368"/>
            <a:ext cx="2331720" cy="256032"/>
          </a:xfrm>
          <a:prstGeom prst="roundRect">
            <a:avLst>
              <a:gd name="adj" fmla="val 21429"/>
            </a:avLst>
          </a:prstGeom>
          <a:solidFill>
            <a:srgbClr val="30D6FF">
              <a:alpha val="18000"/>
            </a:srgbClr>
          </a:solidFill>
          <a:ln w="10160">
            <a:solidFill>
              <a:srgbClr val="30D6FF">
                <a:alpha val="7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708660"/>
            <a:ext cx="21854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5FAFF"/>
                </a:solidFill>
              </a:rPr>
              <a:t>PHASE-CHANGE THERMAL SCREENING</a:t>
            </a:r>
            <a:endParaRPr lang="en-US" sz="780" dirty="0"/>
          </a:p>
        </p:txBody>
      </p:sp>
      <p:sp>
        <p:nvSpPr>
          <p:cNvPr id="6" name="Text 3"/>
          <p:cNvSpPr/>
          <p:nvPr/>
        </p:nvSpPr>
        <p:spPr>
          <a:xfrm>
            <a:off x="658368" y="1069848"/>
            <a:ext cx="4069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EE5FF"/>
                </a:solidFill>
              </a:rPr>
              <a:t>MAT4EU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40080" y="1481328"/>
            <a:ext cx="41605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5FA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Phase-Change Evidence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58368" y="2688336"/>
            <a:ext cx="3794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B9D4E8"/>
                </a:solidFill>
              </a:rPr>
              <a:t>Numerically verified AlSi12 screening — ready for independent sample validation, not a device-performance claim.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658368" y="3657600"/>
            <a:ext cx="1600200" cy="329184"/>
          </a:xfrm>
          <a:prstGeom prst="roundRect">
            <a:avLst>
              <a:gd name="adj" fmla="val 13889"/>
            </a:avLst>
          </a:prstGeom>
          <a:solidFill>
            <a:srgbClr val="FFD166">
              <a:alpha val="80000"/>
            </a:srgbClr>
          </a:solidFill>
          <a:ln w="11430">
            <a:solidFill>
              <a:srgbClr val="FFD166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749808" y="3730752"/>
            <a:ext cx="14173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6101F"/>
                </a:solidFill>
              </a:rPr>
              <a:t>SUBMISSION MESSAGE</a:t>
            </a:r>
            <a:endParaRPr lang="en-US" sz="820" dirty="0"/>
          </a:p>
        </p:txBody>
      </p:sp>
      <p:sp>
        <p:nvSpPr>
          <p:cNvPr id="11" name="Text 8"/>
          <p:cNvSpPr/>
          <p:nvPr/>
        </p:nvSpPr>
        <p:spPr>
          <a:xfrm>
            <a:off x="658368" y="4133088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5FAFF"/>
                </a:solidFill>
              </a:rPr>
              <a:t>Submit the numerical evidence and labelled screening predictions. Make experimental material validation the next milestone.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58368" y="5230368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9B2E"/>
                </a:solidFill>
              </a:rPr>
              <a:t>Critical boundary: do not call this experimentally validated until independent sample data exist.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02920" y="6565392"/>
            <a:ext cx="11109960" cy="0"/>
          </a:xfrm>
          <a:prstGeom prst="line">
            <a:avLst/>
          </a:prstGeom>
          <a:noFill/>
          <a:ln w="10160">
            <a:solidFill>
              <a:srgbClr val="30D6FF">
                <a:alpha val="3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502920" y="6611112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MAT4EU · phase-change numerical evidence · KYAMOS</a:t>
            </a:r>
            <a:endParaRPr lang="en-US" sz="770" dirty="0"/>
          </a:p>
        </p:txBody>
      </p:sp>
      <p:sp>
        <p:nvSpPr>
          <p:cNvPr id="15" name="Text 12"/>
          <p:cNvSpPr/>
          <p:nvPr/>
        </p:nvSpPr>
        <p:spPr>
          <a:xfrm>
            <a:off x="11064240" y="661111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01 / 11</a:t>
            </a:r>
            <a:endParaRPr lang="en-US" sz="770" dirty="0"/>
          </a:p>
        </p:txBody>
      </p:sp>
      <p:sp>
        <p:nvSpPr>
          <p:cNvPr id="16" name="TextBox 15"/>
          <p:cNvSpPr txBox="1"/>
          <p:nvPr/>
        </p:nvSpPr>
        <p:spPr>
          <a:xfrm>
            <a:off x="502920" y="6345936"/>
            <a:ext cx="108813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000" b="0">
                <a:solidFill>
                  <a:srgbClr val="FFFFFF"/>
                </a:solidFill>
                <a:latin typeface="Arial"/>
              </a:defRPr>
            </a:pPr>
            <a:r>
              <a:t>Background: illustrative artwork. Actual calculation plots and demonstration cases: slides 6-11.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10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hase_stages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47472"/>
            <a:ext cx="713232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5FA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was actually simulated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02920" y="914400"/>
            <a:ext cx="71323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4EE5FF"/>
                </a:solidFill>
              </a:rPr>
              <a:t>ASSUMED SAMPLE · CONTROLLED WALL · IDEALISED SCREENING BOUNDARY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66928" y="1417320"/>
            <a:ext cx="4480560" cy="4800600"/>
          </a:xfrm>
          <a:prstGeom prst="roundRect">
            <a:avLst>
              <a:gd name="adj" fmla="val 1633"/>
            </a:avLst>
          </a:prstGeom>
          <a:solidFill>
            <a:srgbClr val="031022">
              <a:alpha val="92000"/>
            </a:srgbClr>
          </a:solidFill>
          <a:ln w="15240">
            <a:solidFill>
              <a:srgbClr val="30D6FF">
                <a:alpha val="6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841248" y="1700784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AFF"/>
                </a:solidFill>
              </a:rPr>
              <a:t>Baseline case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41248" y="2148840"/>
            <a:ext cx="3895344" cy="141732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40 × 30 × 10 mm dense sample; 31.704 g; initially 500 °C.
</a:t>
            </a:r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One controlled wall: 620 °C for 40 s, then 500 °C for 20 s.
</a:t>
            </a:r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Other walls insulated; nominal grid 5 × 3 × 33 cells.
</a:t>
            </a:r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Domain split over four GPUs on node02 using CUDA-aware MPI.</a:t>
            </a:r>
            <a:endParaRPr lang="en-US" sz="1220" dirty="0"/>
          </a:p>
        </p:txBody>
      </p:sp>
      <p:sp>
        <p:nvSpPr>
          <p:cNvPr id="8" name="Shape 5"/>
          <p:cNvSpPr/>
          <p:nvPr/>
        </p:nvSpPr>
        <p:spPr>
          <a:xfrm>
            <a:off x="841248" y="3822192"/>
            <a:ext cx="3813048" cy="0"/>
          </a:xfrm>
          <a:prstGeom prst="line">
            <a:avLst/>
          </a:prstGeom>
          <a:noFill/>
          <a:ln w="10160">
            <a:solidFill>
              <a:srgbClr val="30D6FF">
                <a:alpha val="4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41248" y="406908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9B2E"/>
                </a:solidFill>
              </a:rPr>
              <a:t>Model simplifications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841248" y="4443984"/>
            <a:ext cx="3895344" cy="114300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Fixed density and sharp transition at 576 °C.
</a:t>
            </a:r>
            <a:pPr indent="0" marL="0">
              <a:buNone/>
            </a:pPr>
            <a:r>
              <a:rPr lang="en-US" sz="113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No melt motion, container, contact loss, radiation, expansion or cycling damage.
</a:t>
            </a:r>
            <a:pPr indent="0" marL="0">
              <a:buNone/>
            </a:pPr>
            <a:r>
              <a:rPr lang="en-US" sz="113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example is not a measured storage unit.</a:t>
            </a:r>
            <a:endParaRPr lang="en-US" sz="1130" dirty="0"/>
          </a:p>
        </p:txBody>
      </p:sp>
      <p:sp>
        <p:nvSpPr>
          <p:cNvPr id="11" name="Shape 8"/>
          <p:cNvSpPr/>
          <p:nvPr/>
        </p:nvSpPr>
        <p:spPr>
          <a:xfrm>
            <a:off x="502920" y="6565392"/>
            <a:ext cx="11109960" cy="0"/>
          </a:xfrm>
          <a:prstGeom prst="line">
            <a:avLst/>
          </a:prstGeom>
          <a:noFill/>
          <a:ln w="10160">
            <a:solidFill>
              <a:srgbClr val="30D6FF">
                <a:alpha val="3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502920" y="6611112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MAT4EU · phase-change numerical evidence · KYAMOS</a:t>
            </a:r>
            <a:endParaRPr lang="en-US" sz="770" dirty="0"/>
          </a:p>
        </p:txBody>
      </p:sp>
      <p:sp>
        <p:nvSpPr>
          <p:cNvPr id="13" name="Text 10"/>
          <p:cNvSpPr/>
          <p:nvPr/>
        </p:nvSpPr>
        <p:spPr>
          <a:xfrm>
            <a:off x="11064240" y="661111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02 / 11</a:t>
            </a:r>
            <a:endParaRPr lang="en-US" sz="770" dirty="0"/>
          </a:p>
        </p:txBody>
      </p:sp>
      <p:sp>
        <p:nvSpPr>
          <p:cNvPr id="14" name="TextBox 13"/>
          <p:cNvSpPr txBox="1"/>
          <p:nvPr/>
        </p:nvSpPr>
        <p:spPr>
          <a:xfrm>
            <a:off x="502920" y="6345936"/>
            <a:ext cx="108813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000" b="0">
                <a:solidFill>
                  <a:srgbClr val="FFFFFF"/>
                </a:solidFill>
                <a:latin typeface="Arial"/>
              </a:defRPr>
            </a:pPr>
            <a:r>
              <a:t>Background: illustrative artwork. Actual calculation plots and demonstration cases: slides 6-11.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10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hase_hpc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47472"/>
            <a:ext cx="713232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5FA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Screening results: heat in, heat out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02920" y="914400"/>
            <a:ext cx="71323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4EE5FF"/>
                </a:solidFill>
              </a:rPr>
              <a:t>CONDITIONAL SIMULATION PREDICTIONS — NOT AN EFFICIENCY CLAIM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94360" y="1481328"/>
            <a:ext cx="2240280" cy="777240"/>
          </a:xfrm>
          <a:prstGeom prst="roundRect">
            <a:avLst>
              <a:gd name="adj" fmla="val 9412"/>
            </a:avLst>
          </a:prstGeom>
          <a:solidFill>
            <a:srgbClr val="06172B">
              <a:alpha val="82000"/>
            </a:srgbClr>
          </a:solidFill>
          <a:ln w="15240">
            <a:solidFill>
              <a:srgbClr val="FF9B2E">
                <a:alpha val="6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704088" y="1554480"/>
            <a:ext cx="2020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9B2E"/>
                </a:solidFill>
              </a:rPr>
              <a:t>24.293 kJ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704088" y="1865376"/>
            <a:ext cx="202082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b="1" dirty="0">
                <a:solidFill>
                  <a:srgbClr val="F5FAFF"/>
                </a:solidFill>
              </a:rPr>
              <a:t>heat held above initial state at 40 s</a:t>
            </a:r>
            <a:endParaRPr lang="en-US" sz="870" dirty="0"/>
          </a:p>
        </p:txBody>
      </p:sp>
      <p:sp>
        <p:nvSpPr>
          <p:cNvPr id="8" name="Shape 5"/>
          <p:cNvSpPr/>
          <p:nvPr/>
        </p:nvSpPr>
        <p:spPr>
          <a:xfrm>
            <a:off x="3063240" y="1481328"/>
            <a:ext cx="2240280" cy="777240"/>
          </a:xfrm>
          <a:prstGeom prst="roundRect">
            <a:avLst>
              <a:gd name="adj" fmla="val 9412"/>
            </a:avLst>
          </a:prstGeom>
          <a:solidFill>
            <a:srgbClr val="06172B">
              <a:alpha val="82000"/>
            </a:srgbClr>
          </a:solidFill>
          <a:ln w="15240">
            <a:solidFill>
              <a:srgbClr val="FF9B2E">
                <a:alpha val="6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3172968" y="1554480"/>
            <a:ext cx="2020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9B2E"/>
                </a:solidFill>
              </a:rPr>
              <a:t>24.293 kJ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3172968" y="1865376"/>
            <a:ext cx="202082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b="1" dirty="0">
                <a:solidFill>
                  <a:srgbClr val="F5FAFF"/>
                </a:solidFill>
              </a:rPr>
              <a:t>heat released in the next 20 s</a:t>
            </a:r>
            <a:endParaRPr lang="en-US" sz="870" dirty="0"/>
          </a:p>
        </p:txBody>
      </p:sp>
      <p:sp>
        <p:nvSpPr>
          <p:cNvPr id="11" name="Shape 8"/>
          <p:cNvSpPr/>
          <p:nvPr/>
        </p:nvSpPr>
        <p:spPr>
          <a:xfrm>
            <a:off x="5532120" y="1481328"/>
            <a:ext cx="2240280" cy="777240"/>
          </a:xfrm>
          <a:prstGeom prst="roundRect">
            <a:avLst>
              <a:gd name="adj" fmla="val 9412"/>
            </a:avLst>
          </a:prstGeom>
          <a:solidFill>
            <a:srgbClr val="06172B">
              <a:alpha val="82000"/>
            </a:srgbClr>
          </a:solidFill>
          <a:ln w="15240">
            <a:solidFill>
              <a:srgbClr val="30D6FF">
                <a:alpha val="6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5641848" y="1554480"/>
            <a:ext cx="2020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0D6FF"/>
                </a:solidFill>
              </a:rPr>
              <a:t>25.25–25.50 s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5641848" y="1865376"/>
            <a:ext cx="202082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b="1" dirty="0">
                <a:solidFill>
                  <a:srgbClr val="F5FAFF"/>
                </a:solidFill>
              </a:rPr>
              <a:t>99% melted bracket</a:t>
            </a:r>
            <a:endParaRPr lang="en-US" sz="870" dirty="0"/>
          </a:p>
        </p:txBody>
      </p:sp>
      <p:sp>
        <p:nvSpPr>
          <p:cNvPr id="14" name="Shape 11"/>
          <p:cNvSpPr/>
          <p:nvPr/>
        </p:nvSpPr>
        <p:spPr>
          <a:xfrm>
            <a:off x="8001000" y="1481328"/>
            <a:ext cx="2240280" cy="777240"/>
          </a:xfrm>
          <a:prstGeom prst="roundRect">
            <a:avLst>
              <a:gd name="adj" fmla="val 9412"/>
            </a:avLst>
          </a:prstGeom>
          <a:solidFill>
            <a:srgbClr val="06172B">
              <a:alpha val="82000"/>
            </a:srgbClr>
          </a:solidFill>
          <a:ln w="15240">
            <a:solidFill>
              <a:srgbClr val="30D6FF">
                <a:alpha val="6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110728" y="1554480"/>
            <a:ext cx="2020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0D6FF"/>
                </a:solidFill>
              </a:rPr>
              <a:t>6.00–6.25 s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8110728" y="1865376"/>
            <a:ext cx="202082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b="1" dirty="0">
                <a:solidFill>
                  <a:srgbClr val="F5FAFF"/>
                </a:solidFill>
              </a:rPr>
              <a:t>99% frozen after cooling starts</a:t>
            </a:r>
            <a:endParaRPr lang="en-US" sz="870" dirty="0"/>
          </a:p>
        </p:txBody>
      </p:sp>
      <p:sp>
        <p:nvSpPr>
          <p:cNvPr id="17" name="Shape 14"/>
          <p:cNvSpPr/>
          <p:nvPr/>
        </p:nvSpPr>
        <p:spPr>
          <a:xfrm>
            <a:off x="594360" y="2907792"/>
            <a:ext cx="4709160" cy="2359152"/>
          </a:xfrm>
          <a:prstGeom prst="roundRect">
            <a:avLst>
              <a:gd name="adj" fmla="val 3101"/>
            </a:avLst>
          </a:prstGeom>
          <a:solidFill>
            <a:srgbClr val="031022">
              <a:alpha val="89000"/>
            </a:srgbClr>
          </a:solidFill>
          <a:ln w="15240">
            <a:solidFill>
              <a:srgbClr val="30D6FF">
                <a:alpha val="6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850392" y="318211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AFF"/>
                </a:solidFill>
              </a:rPr>
              <a:t>Numerical closure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50392" y="3675888"/>
            <a:ext cx="40416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B9D4E8"/>
                </a:solidFill>
              </a:rPr>
              <a:t>Residual heat above the initial state at 60 s is 0.00268395 J. Nominal maximum numerical energy residual divided by equilibrium capacity is 1.317×10⁻¹⁴.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850392" y="4590288"/>
            <a:ext cx="1920240" cy="329184"/>
          </a:xfrm>
          <a:prstGeom prst="roundRect">
            <a:avLst>
              <a:gd name="adj" fmla="val 13889"/>
            </a:avLst>
          </a:prstGeom>
          <a:solidFill>
            <a:srgbClr val="FFD166">
              <a:alpha val="80000"/>
            </a:srgbClr>
          </a:solidFill>
          <a:ln w="11430">
            <a:solidFill>
              <a:srgbClr val="FFD166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941832" y="4663440"/>
            <a:ext cx="1737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6101F"/>
                </a:solidFill>
              </a:rPr>
              <a:t>INTERPRETATION CONTROL</a:t>
            </a:r>
            <a:endParaRPr lang="en-US" sz="820" dirty="0"/>
          </a:p>
        </p:txBody>
      </p:sp>
      <p:sp>
        <p:nvSpPr>
          <p:cNvPr id="22" name="Text 19"/>
          <p:cNvSpPr/>
          <p:nvPr/>
        </p:nvSpPr>
        <p:spPr>
          <a:xfrm>
            <a:off x="5623560" y="3703320"/>
            <a:ext cx="54406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5FAFF"/>
                </a:solidFill>
              </a:rPr>
              <a:t>Near-complete recovery follows from the ideal insulated setup. It does not prove storage-unit charge/discharge efficiency.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5623560" y="4617720"/>
            <a:ext cx="4937760" cy="0"/>
          </a:xfrm>
          <a:prstGeom prst="line">
            <a:avLst/>
          </a:prstGeom>
          <a:noFill/>
          <a:ln w="25400">
            <a:solidFill>
              <a:srgbClr val="FF9B2E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4" name="Shape 21"/>
          <p:cNvSpPr/>
          <p:nvPr/>
        </p:nvSpPr>
        <p:spPr>
          <a:xfrm>
            <a:off x="502920" y="6565392"/>
            <a:ext cx="11109960" cy="0"/>
          </a:xfrm>
          <a:prstGeom prst="line">
            <a:avLst/>
          </a:prstGeom>
          <a:noFill/>
          <a:ln w="10160">
            <a:solidFill>
              <a:srgbClr val="30D6FF">
                <a:alpha val="3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502920" y="6611112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MAT4EU · phase-change numerical evidence · KYAMOS</a:t>
            </a:r>
            <a:endParaRPr lang="en-US" sz="770" dirty="0"/>
          </a:p>
        </p:txBody>
      </p:sp>
      <p:sp>
        <p:nvSpPr>
          <p:cNvPr id="26" name="Text 23"/>
          <p:cNvSpPr/>
          <p:nvPr/>
        </p:nvSpPr>
        <p:spPr>
          <a:xfrm>
            <a:off x="11064240" y="661111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03 / 11</a:t>
            </a:r>
            <a:endParaRPr lang="en-US" sz="770" dirty="0"/>
          </a:p>
        </p:txBody>
      </p:sp>
      <p:sp>
        <p:nvSpPr>
          <p:cNvPr id="27" name="TextBox 26"/>
          <p:cNvSpPr txBox="1"/>
          <p:nvPr/>
        </p:nvSpPr>
        <p:spPr>
          <a:xfrm>
            <a:off x="502920" y="6345936"/>
            <a:ext cx="108813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000" b="0">
                <a:solidFill>
                  <a:srgbClr val="FFFFFF"/>
                </a:solidFill>
                <a:latin typeface="Arial"/>
              </a:defRPr>
            </a:pPr>
            <a:r>
              <a:t>Background: illustrative artwork. Actual calculation plots and demonstration cases: slides 6-11.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10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hase_sensitivity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47472"/>
            <a:ext cx="713232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5FA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Evidence quality and sensitivity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02920" y="914400"/>
            <a:ext cx="71323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4EE5FF"/>
                </a:solidFill>
              </a:rPr>
              <a:t>WORKING GRID PASSED — RAW CAMPAIGN STILL RECORDS ONE REJECTED COARSE GRID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66928" y="1225296"/>
            <a:ext cx="4160520" cy="5047488"/>
          </a:xfrm>
          <a:prstGeom prst="roundRect">
            <a:avLst>
              <a:gd name="adj" fmla="val 1758"/>
            </a:avLst>
          </a:prstGeom>
          <a:solidFill>
            <a:srgbClr val="031022">
              <a:alpha val="92000"/>
            </a:srgbClr>
          </a:solidFill>
          <a:ln w="15240">
            <a:solidFill>
              <a:srgbClr val="30D6FF">
                <a:alpha val="6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841248" y="153619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AFF"/>
                </a:solidFill>
              </a:rPr>
              <a:t>Verification record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41248" y="1993392"/>
            <a:ext cx="14447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30D6FF"/>
                </a:solidFill>
              </a:rPr>
              <a:t>219 / 220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2468880" y="2048256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B9D4E8"/>
                </a:solidFill>
              </a:rPr>
              <a:t>checks passed; raw status remains FAIL because the 17-plane coarse grid was rejected.</a:t>
            </a:r>
            <a:endParaRPr lang="en-US" sz="960" dirty="0"/>
          </a:p>
        </p:txBody>
      </p:sp>
      <p:sp>
        <p:nvSpPr>
          <p:cNvPr id="9" name="Shape 6"/>
          <p:cNvSpPr/>
          <p:nvPr/>
        </p:nvSpPr>
        <p:spPr>
          <a:xfrm>
            <a:off x="841248" y="2761488"/>
            <a:ext cx="3566160" cy="0"/>
          </a:xfrm>
          <a:prstGeom prst="line">
            <a:avLst/>
          </a:prstGeom>
          <a:noFill/>
          <a:ln w="10160">
            <a:solidFill>
              <a:srgbClr val="30D6FF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841248" y="3017520"/>
            <a:ext cx="3520440" cy="150876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33-plane working grid passes finer 65-plane and half-time-step comparisons.
</a:t>
            </a:r>
            <a:pPr indent="0" marL="0">
              <a:buNone/>
            </a:pPr>
            <a:r>
              <a:rPr lang="en-US" sz="111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434 mathematical checks passed across 31 successful cases.
</a:t>
            </a:r>
            <a:pPr indent="0" marL="0">
              <a:buNone/>
            </a:pPr>
            <a:r>
              <a:rPr lang="en-US" sz="111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Finest analytical front error: 0.00773%.
</a:t>
            </a:r>
            <a:pPr indent="0" marL="0">
              <a:buNone/>
            </a:pPr>
            <a:r>
              <a:rPr lang="en-US" sz="111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Resolution trend is not monotonic; no measured convergence order is claimed.</a:t>
            </a:r>
            <a:endParaRPr lang="en-US" sz="1110" dirty="0"/>
          </a:p>
        </p:txBody>
      </p:sp>
      <p:sp>
        <p:nvSpPr>
          <p:cNvPr id="11" name="Shape 8"/>
          <p:cNvSpPr/>
          <p:nvPr/>
        </p:nvSpPr>
        <p:spPr>
          <a:xfrm>
            <a:off x="7479792" y="1389888"/>
            <a:ext cx="3968496" cy="4443984"/>
          </a:xfrm>
          <a:prstGeom prst="roundRect">
            <a:avLst>
              <a:gd name="adj" fmla="val 1843"/>
            </a:avLst>
          </a:prstGeom>
          <a:solidFill>
            <a:srgbClr val="031022">
              <a:alpha val="92000"/>
            </a:srgbClr>
          </a:solidFill>
          <a:ln w="15240">
            <a:solidFill>
              <a:srgbClr val="FF9B2E">
                <a:alpha val="6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7772400" y="1719072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AFF"/>
                </a:solidFill>
              </a:rPr>
              <a:t>Sensitivity message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772400" y="2212848"/>
            <a:ext cx="32735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B9D4E8"/>
                </a:solidFill>
              </a:rPr>
              <a:t>Latent heat mostly changes stored energy; conductivity mostly shifts melt timing. The alternatives are one-property changes — not statistical confidence intervals or supplier tolerances.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7772400" y="3657600"/>
            <a:ext cx="3273552" cy="777240"/>
          </a:xfrm>
          <a:prstGeom prst="roundRect">
            <a:avLst>
              <a:gd name="adj" fmla="val 9412"/>
            </a:avLst>
          </a:prstGeom>
          <a:solidFill>
            <a:srgbClr val="06172B">
              <a:alpha val="82000"/>
            </a:srgbClr>
          </a:solidFill>
          <a:ln w="15240">
            <a:solidFill>
              <a:srgbClr val="FF9B2E">
                <a:alpha val="6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7882128" y="3730752"/>
            <a:ext cx="3054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9B2E"/>
                </a:solidFill>
              </a:rPr>
              <a:t>21.445–24.300 kJ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7882128" y="4041648"/>
            <a:ext cx="305409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b="1" dirty="0">
                <a:solidFill>
                  <a:srgbClr val="F5FAFF"/>
                </a:solidFill>
              </a:rPr>
              <a:t>heat stored range across listed alternatives</a:t>
            </a:r>
            <a:endParaRPr lang="en-US" sz="870" dirty="0"/>
          </a:p>
        </p:txBody>
      </p:sp>
      <p:sp>
        <p:nvSpPr>
          <p:cNvPr id="17" name="Shape 14"/>
          <p:cNvSpPr/>
          <p:nvPr/>
        </p:nvSpPr>
        <p:spPr>
          <a:xfrm>
            <a:off x="7772400" y="4617720"/>
            <a:ext cx="3273552" cy="777240"/>
          </a:xfrm>
          <a:prstGeom prst="roundRect">
            <a:avLst>
              <a:gd name="adj" fmla="val 9412"/>
            </a:avLst>
          </a:prstGeom>
          <a:solidFill>
            <a:srgbClr val="06172B">
              <a:alpha val="82000"/>
            </a:srgbClr>
          </a:solidFill>
          <a:ln w="15240">
            <a:solidFill>
              <a:srgbClr val="30D6FF">
                <a:alpha val="6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7882128" y="4690872"/>
            <a:ext cx="3054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0D6FF"/>
                </a:solidFill>
              </a:rPr>
              <a:t>21.00–31.75 s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7882128" y="5001768"/>
            <a:ext cx="305409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b="1" dirty="0">
                <a:solidFill>
                  <a:srgbClr val="F5FAFF"/>
                </a:solidFill>
              </a:rPr>
              <a:t>99% melt bracket range across listed alternatives</a:t>
            </a:r>
            <a:endParaRPr lang="en-US" sz="870" dirty="0"/>
          </a:p>
        </p:txBody>
      </p:sp>
      <p:sp>
        <p:nvSpPr>
          <p:cNvPr id="20" name="Shape 17"/>
          <p:cNvSpPr/>
          <p:nvPr/>
        </p:nvSpPr>
        <p:spPr>
          <a:xfrm>
            <a:off x="502920" y="6565392"/>
            <a:ext cx="11109960" cy="0"/>
          </a:xfrm>
          <a:prstGeom prst="line">
            <a:avLst/>
          </a:prstGeom>
          <a:noFill/>
          <a:ln w="10160">
            <a:solidFill>
              <a:srgbClr val="30D6FF">
                <a:alpha val="3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502920" y="6611112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MAT4EU · phase-change numerical evidence · KYAMOS</a:t>
            </a:r>
            <a:endParaRPr lang="en-US" sz="770" dirty="0"/>
          </a:p>
        </p:txBody>
      </p:sp>
      <p:sp>
        <p:nvSpPr>
          <p:cNvPr id="22" name="Text 19"/>
          <p:cNvSpPr/>
          <p:nvPr/>
        </p:nvSpPr>
        <p:spPr>
          <a:xfrm>
            <a:off x="11064240" y="661111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04 / 11</a:t>
            </a:r>
            <a:endParaRPr lang="en-US" sz="770" dirty="0"/>
          </a:p>
        </p:txBody>
      </p:sp>
      <p:sp>
        <p:nvSpPr>
          <p:cNvPr id="23" name="TextBox 22"/>
          <p:cNvSpPr txBox="1"/>
          <p:nvPr/>
        </p:nvSpPr>
        <p:spPr>
          <a:xfrm>
            <a:off x="502920" y="6345936"/>
            <a:ext cx="108813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000" b="0">
                <a:solidFill>
                  <a:srgbClr val="FFFFFF"/>
                </a:solidFill>
                <a:latin typeface="Arial"/>
              </a:defRPr>
            </a:pPr>
            <a:r>
              <a:t>Background: illustrative artwork. Actual calculation plots and demonstration cases: slides 6-11.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10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hase_validation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47472"/>
            <a:ext cx="713232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5FA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the project can credibly claim next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02920" y="914400"/>
            <a:ext cx="71323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4EE5FF"/>
                </a:solidFill>
              </a:rPr>
              <a:t>CLEAR CLAIM LADDER · INDEPENDENT SAMPLE VALIDATION BEFORE COMMERCIAL PERFORMANCE CLAIMS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66928" y="1243584"/>
            <a:ext cx="4983480" cy="5029200"/>
          </a:xfrm>
          <a:prstGeom prst="roundRect">
            <a:avLst>
              <a:gd name="adj" fmla="val 1468"/>
            </a:avLst>
          </a:prstGeom>
          <a:solidFill>
            <a:srgbClr val="031022">
              <a:alpha val="92000"/>
            </a:srgbClr>
          </a:solidFill>
          <a:ln w="15240">
            <a:solidFill>
              <a:srgbClr val="30D6FF">
                <a:alpha val="6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/>
          <p:nvPr/>
        </p:nvSpPr>
        <p:spPr>
          <a:xfrm>
            <a:off x="841248" y="157276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0E3A4"/>
                </a:solidFill>
              </a:rPr>
              <a:t>Supported now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41248" y="1993392"/>
            <a:ext cx="4160520" cy="1170432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Conservative thermal phase-change calculation numerically verified within stated tests.
</a:t>
            </a:r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GPU-to-GPU device-buffer communication and matching partitions demonstrated.
</a:t>
            </a:r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AlSi12 property choices remain literature-screening assumptions.</a:t>
            </a:r>
            <a:endParaRPr lang="en-US" sz="1220" dirty="0"/>
          </a:p>
        </p:txBody>
      </p:sp>
      <p:sp>
        <p:nvSpPr>
          <p:cNvPr id="8" name="Text 5"/>
          <p:cNvSpPr/>
          <p:nvPr/>
        </p:nvSpPr>
        <p:spPr>
          <a:xfrm>
            <a:off x="841248" y="350215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9B2E"/>
                </a:solidFill>
              </a:rPr>
              <a:t>Not established yet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41248" y="3913632"/>
            <a:ext cx="4160520" cy="1078992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Material accuracy.
</a:t>
            </a:r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Actual storage-unit charge/discharge time or efficiency.
</a:t>
            </a:r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Melt flow, radiation, contact, shrinkage and cycling damage.</a:t>
            </a:r>
            <a:endParaRPr lang="en-US" sz="1220" dirty="0"/>
          </a:p>
        </p:txBody>
      </p:sp>
      <p:sp>
        <p:nvSpPr>
          <p:cNvPr id="10" name="Shape 7"/>
          <p:cNvSpPr/>
          <p:nvPr/>
        </p:nvSpPr>
        <p:spPr>
          <a:xfrm>
            <a:off x="6400800" y="1335024"/>
            <a:ext cx="5074920" cy="4480560"/>
          </a:xfrm>
          <a:prstGeom prst="roundRect">
            <a:avLst>
              <a:gd name="adj" fmla="val 1633"/>
            </a:avLst>
          </a:prstGeom>
          <a:solidFill>
            <a:srgbClr val="031022">
              <a:alpha val="93000"/>
            </a:srgbClr>
          </a:solidFill>
          <a:ln w="15240">
            <a:solidFill>
              <a:srgbClr val="FF9B2E">
                <a:alpha val="6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6729984" y="171907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AFF"/>
                </a:solidFill>
              </a:rPr>
              <a:t>Recommended jury positioning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729984" y="2212848"/>
            <a:ext cx="43342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5FAFF"/>
                </a:solidFill>
              </a:rPr>
              <a:t>This is a strong numerical evidence package, but it becomes valuable only when tied to an independent sample test with measured thermal storage, cycling and loss mechanisms.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6729984" y="3493008"/>
            <a:ext cx="1828800" cy="329184"/>
          </a:xfrm>
          <a:prstGeom prst="roundRect">
            <a:avLst>
              <a:gd name="adj" fmla="val 13889"/>
            </a:avLst>
          </a:prstGeom>
          <a:solidFill>
            <a:srgbClr val="FFD166">
              <a:alpha val="80000"/>
            </a:srgbClr>
          </a:solidFill>
          <a:ln w="11430">
            <a:solidFill>
              <a:srgbClr val="FFD166">
                <a:alpha val="7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6821424" y="3566160"/>
            <a:ext cx="1645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6101F"/>
                </a:solidFill>
              </a:rPr>
              <a:t>NEXT MILESTONE</a:t>
            </a:r>
            <a:endParaRPr lang="en-US" sz="820" dirty="0"/>
          </a:p>
        </p:txBody>
      </p:sp>
      <p:sp>
        <p:nvSpPr>
          <p:cNvPr id="15" name="Text 12"/>
          <p:cNvSpPr/>
          <p:nvPr/>
        </p:nvSpPr>
        <p:spPr>
          <a:xfrm>
            <a:off x="6729984" y="3986784"/>
            <a:ext cx="4315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B9D4E8"/>
                </a:solidFill>
              </a:rPr>
              <a:t>Independent material sample validation: measured charge/discharge curves, material batch certificate, sensor calibration, repeat cycles, and explicit comparison to the simulated boundary.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6729984" y="5157216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9B2E"/>
                </a:solidFill>
              </a:rPr>
              <a:t>Do not let impressive visuals hide the missing experiment.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502920" y="6565392"/>
            <a:ext cx="11109960" cy="0"/>
          </a:xfrm>
          <a:prstGeom prst="line">
            <a:avLst/>
          </a:prstGeom>
          <a:noFill/>
          <a:ln w="10160">
            <a:solidFill>
              <a:srgbClr val="30D6FF">
                <a:alpha val="30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502920" y="6611112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MAT4EU · phase-change numerical evidence · KYAMOS</a:t>
            </a:r>
            <a:endParaRPr lang="en-US" sz="770" dirty="0"/>
          </a:p>
        </p:txBody>
      </p:sp>
      <p:sp>
        <p:nvSpPr>
          <p:cNvPr id="19" name="Text 16"/>
          <p:cNvSpPr/>
          <p:nvPr/>
        </p:nvSpPr>
        <p:spPr>
          <a:xfrm>
            <a:off x="11064240" y="661111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05 / 11</a:t>
            </a:r>
            <a:endParaRPr lang="en-US" sz="770" dirty="0"/>
          </a:p>
        </p:txBody>
      </p:sp>
      <p:sp>
        <p:nvSpPr>
          <p:cNvPr id="20" name="TextBox 19"/>
          <p:cNvSpPr txBox="1"/>
          <p:nvPr/>
        </p:nvSpPr>
        <p:spPr>
          <a:xfrm>
            <a:off x="502920" y="6345936"/>
            <a:ext cx="108813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000" b="0">
                <a:solidFill>
                  <a:srgbClr val="FFFFFF"/>
                </a:solidFill>
                <a:latin typeface="Arial"/>
              </a:defRPr>
            </a:pPr>
            <a:r>
              <a:t>Background: illustrative artwork. Actual calculation plots and demonstration cases: slides 6-11.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7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46888"/>
            <a:ext cx="11338560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2700" b="1">
                <a:solidFill>
                  <a:srgbClr val="102E43"/>
                </a:solidFill>
                <a:latin typeface="Arial"/>
              </a:defRPr>
            </a:pPr>
            <a:r>
              <a:t>Case 1 | Heating and freezing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" y="822960"/>
            <a:ext cx="11247120" cy="4389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007B85"/>
                </a:solidFill>
                <a:latin typeface="Arial"/>
              </a:defRPr>
            </a:pPr>
            <a:r>
              <a:t>A small assumed sample stores heat as it melts, then releases heat as it freezes.</a:t>
            </a:r>
          </a:p>
        </p:txBody>
      </p:sp>
      <p:pic>
        <p:nvPicPr>
          <p:cNvPr id="5" name="Picture 4" descr="01_heating_freezing_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216" y="1280160"/>
            <a:ext cx="7164887" cy="52303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83879" y="1417320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SETUP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83879" y="1691640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40 x 30 x 10 mm sample. One wall: 620 C for 40 s, then 500 C for 20 s. Other walls insulated.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83879" y="2642616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READ THE CURVES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83879" y="2916936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24.293 kJ of heat stored after 40 s. Here kJ means kilojoules, a unit of heat.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79" y="3867912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TIMING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79" y="4142232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99% melted: 25.25-25.50 s.</a:t>
            </a:r>
          </a:p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99% frozen: 6.00-6.25 s after cooling starts.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79" y="5093208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LIMIT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79" y="5367528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Ideal sample prediction. Near-complete heat recovery is not a storage-unit efficiency result.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6" y="6611112"/>
            <a:ext cx="10881360" cy="1463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900" b="0">
                <a:solidFill>
                  <a:srgbClr val="243C4B"/>
                </a:solidFill>
                <a:latin typeface="Arial"/>
              </a:defRPr>
            </a:pPr>
            <a:r>
              <a:t>MAT4EU | Saved numerical evidence, 15 Sep 2026 | Figure: 01_heating_freezing_cycle.png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83696" y="6565392"/>
            <a:ext cx="594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000" b="0">
                <a:solidFill>
                  <a:srgbClr val="007B85"/>
                </a:solidFill>
                <a:latin typeface="Arial"/>
              </a:defRPr>
            </a:pPr>
            <a:r>
              <a:t>06 / 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7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46888"/>
            <a:ext cx="11338560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2700" b="1">
                <a:solidFill>
                  <a:srgbClr val="102E43"/>
                </a:solidFill>
                <a:latin typeface="Arial"/>
              </a:defRPr>
            </a:pPr>
            <a:r>
              <a:t>Case 1 | Where the sample melts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" y="822960"/>
            <a:ext cx="11247120" cy="4389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007B85"/>
                </a:solidFill>
                <a:latin typeface="Arial"/>
              </a:defRPr>
            </a:pPr>
            <a:r>
              <a:t>The saved fields show temperature and melting progress through the sample depth.</a:t>
            </a:r>
          </a:p>
        </p:txBody>
      </p:sp>
      <p:pic>
        <p:nvPicPr>
          <p:cNvPr id="5" name="Picture 4" descr="02_phase_progre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95" y="1280160"/>
            <a:ext cx="7436929" cy="52303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83879" y="1417320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HOW TO READ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83879" y="1691640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Temperature shows how hot each location is. Liquid fraction means the melted share: 0 is solid, 1 is liquid.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83879" y="2642616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WHAT IS SHOWN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83879" y="2916936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The same heating and freezing case as the previous slide. The wall temperature changes after 40 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79" y="3867912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TIME BRACKETS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79" y="4142232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The melting and freezing brackets come from saved readings every 0.25 s. They are not experimental error bars.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79" y="5093208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LIMIT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79" y="5367528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Heat conduction only. Liquid motion and container effects are excluded.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6" y="6611112"/>
            <a:ext cx="10881360" cy="1463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900" b="0">
                <a:solidFill>
                  <a:srgbClr val="243C4B"/>
                </a:solidFill>
                <a:latin typeface="Arial"/>
              </a:defRPr>
            </a:pPr>
            <a:r>
              <a:t>MAT4EU | Saved numerical evidence, 15 Sep 2026 | Figure: 02_phase_progress.png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83696" y="6565392"/>
            <a:ext cx="594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000" b="0">
                <a:solidFill>
                  <a:srgbClr val="007B85"/>
                </a:solidFill>
                <a:latin typeface="Arial"/>
              </a:defRPr>
            </a:pPr>
            <a:r>
              <a:t>07 / 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7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46888"/>
            <a:ext cx="11338560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2700" b="1">
                <a:solidFill>
                  <a:srgbClr val="102E43"/>
                </a:solidFill>
                <a:latin typeface="Arial"/>
              </a:defRPr>
            </a:pPr>
            <a:r>
              <a:t>Case 2 | Material-property alternatives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" y="822960"/>
            <a:ext cx="11247120" cy="4389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007B85"/>
                </a:solidFill>
                <a:latin typeface="Arial"/>
              </a:defRPr>
            </a:pPr>
            <a:r>
              <a:t>Changing one assumed property at a time shows why measured material inputs matter.</a:t>
            </a:r>
          </a:p>
        </p:txBody>
      </p:sp>
      <p:pic>
        <p:nvPicPr>
          <p:cNvPr id="5" name="Picture 4" descr="03_property_sensitiv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186" y="1280160"/>
            <a:ext cx="6264946" cy="52303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83879" y="1417320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STORED HEAT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83879" y="1691640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21.445-24.300 kJ across the seven listed scenarios.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83879" y="2642616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MELTING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83879" y="2916936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99% melt brackets span 21.00-31.75 s across those scenarios.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79" y="3867912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HOW TO READ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79" y="4142232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Latent heat [heat needed to melt] mainly changes stored heat. Conductivity [ease of heat travel] mainly changes timing.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79" y="5093208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LIMIT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79" y="5367528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These are selected alternatives, not measured supplier limits or a statistical uncertainty range.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6" y="6611112"/>
            <a:ext cx="10881360" cy="1463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900" b="0">
                <a:solidFill>
                  <a:srgbClr val="243C4B"/>
                </a:solidFill>
                <a:latin typeface="Arial"/>
              </a:defRPr>
            </a:pPr>
            <a:r>
              <a:t>MAT4EU | Saved numerical evidence, 15 Sep 2026 | Figure: 03_property_sensitivity.png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83696" y="6565392"/>
            <a:ext cx="594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000" b="0">
                <a:solidFill>
                  <a:srgbClr val="007B85"/>
                </a:solidFill>
                <a:latin typeface="Arial"/>
              </a:defRPr>
            </a:pPr>
            <a:r>
              <a:t>08 / 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7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46888"/>
            <a:ext cx="11338560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2700" b="1">
                <a:solidFill>
                  <a:srgbClr val="102E43"/>
                </a:solidFill>
                <a:latin typeface="Arial"/>
              </a:defRPr>
            </a:pPr>
            <a:r>
              <a:t>Check 1 | Grid and time-step comparisons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" y="822960"/>
            <a:ext cx="11247120" cy="4389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007B85"/>
                </a:solidFill>
                <a:latin typeface="Arial"/>
              </a:defRPr>
            </a:pPr>
            <a:r>
              <a:t>The working grid passed its declared checks. The rejected coarse-grid failure remains recorded.</a:t>
            </a:r>
          </a:p>
        </p:txBody>
      </p:sp>
      <p:pic>
        <p:nvPicPr>
          <p:cNvPr id="5" name="Picture 4" descr="04_resolution_check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216" y="1280160"/>
            <a:ext cx="7164887" cy="52303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83879" y="1417320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WHAT A GRID MEANS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83879" y="1691640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The sample is divided into small cells for calculation. More cells allow a finer comparison.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83879" y="2642616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WORKING GRID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83879" y="2916936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33 versus 65 depth cells: largest centre-temperature difference 1.421 C. Limit: 3 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79" y="3867912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TIME STEP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79" y="4142232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Halving the time step changes centre temperature by at most 0.0092 C.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79" y="5093208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REJECTED CASE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79" y="5367528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17 depth cells: 5.749 C difference. Raw record: 219/220 pass, overall FAIL. Only the working grid is accepted.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6" y="6611112"/>
            <a:ext cx="10881360" cy="1463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900" b="0">
                <a:solidFill>
                  <a:srgbClr val="243C4B"/>
                </a:solidFill>
                <a:latin typeface="Arial"/>
              </a:defRPr>
            </a:pPr>
            <a:r>
              <a:t>MAT4EU | Saved numerical evidence, 15 Sep 2026 | Figure: 04_resolution_checks.png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83696" y="6565392"/>
            <a:ext cx="594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000" b="0">
                <a:solidFill>
                  <a:srgbClr val="007B85"/>
                </a:solidFill>
                <a:latin typeface="Arial"/>
              </a:defRPr>
            </a:pPr>
            <a:r>
              <a:t>09 / 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7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46888"/>
            <a:ext cx="11338560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2700" b="1">
                <a:solidFill>
                  <a:srgbClr val="102E43"/>
                </a:solidFill>
                <a:latin typeface="Arial"/>
              </a:defRPr>
            </a:pPr>
            <a:r>
              <a:t>Case 3 | Three-dimensional demonstration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" y="822960"/>
            <a:ext cx="11247120" cy="4389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007B85"/>
                </a:solidFill>
                <a:latin typeface="Arial"/>
              </a:defRPr>
            </a:pPr>
            <a:r>
              <a:t>Different temperatures on three faces create a field that varies in all three directions.</a:t>
            </a:r>
          </a:p>
        </p:txBody>
      </p:sp>
      <p:pic>
        <p:nvPicPr>
          <p:cNvPr id="5" name="Picture 4" descr="05_three_dimensional_exam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636" y="1280160"/>
            <a:ext cx="6520047" cy="52303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83879" y="1417320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SETUP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83879" y="1691640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Same sample size; initially 500 C. Three faces held at 620 C, 500 C and 520 C. Other faces insulated.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83879" y="2642616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SAVED RESULT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83879" y="2916936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Field after 20 s, using 17 x 13 x 33 cells. Colour shows the calculated temperature or melted share.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79" y="3867912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PURPOSE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79" y="4142232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Demonstrates a three-dimensional calculation beyond the one-wall baseline.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79" y="5093208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LIMIT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79" y="5367528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Auxiliary demonstration. This case has no independent grid-accuracy qualification or device-performance claim.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6" y="6611112"/>
            <a:ext cx="10881360" cy="1463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900" b="0">
                <a:solidFill>
                  <a:srgbClr val="243C4B"/>
                </a:solidFill>
                <a:latin typeface="Arial"/>
              </a:defRPr>
            </a:pPr>
            <a:r>
              <a:t>MAT4EU | Saved numerical evidence, 15 Sep 2026 | Figure: 05_three_dimensional_example.png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83696" y="6565392"/>
            <a:ext cx="594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000" b="0">
                <a:solidFill>
                  <a:srgbClr val="007B85"/>
                </a:solidFill>
                <a:latin typeface="Arial"/>
              </a:defRPr>
            </a:pPr>
            <a:r>
              <a:t>10 / 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7B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46888"/>
            <a:ext cx="11338560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2700" b="1">
                <a:solidFill>
                  <a:srgbClr val="102E43"/>
                </a:solidFill>
                <a:latin typeface="Arial"/>
              </a:defRPr>
            </a:pPr>
            <a:r>
              <a:t>Check 2 | Exact mathematical comparisons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8056" y="822960"/>
            <a:ext cx="11247120" cy="4389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007B85"/>
                </a:solidFill>
                <a:latin typeface="Arial"/>
              </a:defRPr>
            </a:pPr>
            <a:r>
              <a:t>Separate melting and freezing examples are checked against known mathematical solutions.</a:t>
            </a:r>
          </a:p>
        </p:txBody>
      </p:sp>
      <p:pic>
        <p:nvPicPr>
          <p:cNvPr id="5" name="Picture 4" descr="06_analytical_verific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216" y="1280160"/>
            <a:ext cx="7164887" cy="52303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83879" y="1417320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EXISTING EVIDENCE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83879" y="1691640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434 checks passed across 31 successful cases, using the same calculation source and executable.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83879" y="2642616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FRONT ERROR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83879" y="2916936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Finest melting/freezing front-position error: 0.00773%. This checks the position where solid meets liquid.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79" y="3867912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INTERPRETATION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79" y="4142232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The front-error trend is not steadily decreasing. No measured convergence order is claimed.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79" y="5093208"/>
            <a:ext cx="3538728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300" b="1">
                <a:solidFill>
                  <a:srgbClr val="007B85"/>
                </a:solidFill>
                <a:latin typeface="Arial"/>
              </a:defRPr>
            </a:pPr>
            <a:r>
              <a:t>NEXT MILESTONE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79" y="5367528"/>
            <a:ext cx="3538728" cy="941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500" b="0">
                <a:solidFill>
                  <a:srgbClr val="243C4B"/>
                </a:solidFill>
                <a:latin typeface="Arial"/>
              </a:defRPr>
            </a:pPr>
            <a:r>
              <a:t>Compare with independently measured sample temperatures and stored heat. Material validation remains unestablished.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6" y="6611112"/>
            <a:ext cx="10881360" cy="1463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900" b="0">
                <a:solidFill>
                  <a:srgbClr val="243C4B"/>
                </a:solidFill>
                <a:latin typeface="Arial"/>
              </a:defRPr>
            </a:pPr>
            <a:r>
              <a:t>MAT4EU | Saved numerical evidence, 15 Sep 2026 | Figure: 06_analytical_verification.png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83696" y="6565392"/>
            <a:ext cx="5943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300"/>
              </a:spcAft>
              <a:defRPr sz="1000" b="0">
                <a:solidFill>
                  <a:srgbClr val="007B85"/>
                </a:solidFill>
                <a:latin typeface="Arial"/>
              </a:defRPr>
            </a:pPr>
            <a:r>
              <a:t>11 / 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KYAMOS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MAT4EU Phase-Change Evidence</dc:title>
  <dc:subject>MAT4EU Phase-Change Evidence</dc:subject>
  <dc:creator>OpenAI</dc:creator>
  <cp:lastModifiedBy>OpenAI</cp:lastModifiedBy>
  <cp:revision>1</cp:revision>
  <dcterms:created xsi:type="dcterms:W3CDTF">2026-09-28T12:02:02Z</dcterms:created>
  <dcterms:modified xsi:type="dcterms:W3CDTF">2026-09-28T12:02:02Z</dcterms:modified>
</cp:coreProperties>
</file>