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0710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10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hase_block_dark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384048" y="347472"/>
            <a:ext cx="4709160" cy="5742432"/>
          </a:xfrm>
          <a:prstGeom prst="roundRect">
            <a:avLst>
              <a:gd name="adj" fmla="val 1553"/>
            </a:avLst>
          </a:prstGeom>
          <a:solidFill>
            <a:srgbClr val="020817">
              <a:alpha val="94000"/>
            </a:srgbClr>
          </a:solidFill>
          <a:ln w="15240">
            <a:solidFill>
              <a:srgbClr val="30D6FF">
                <a:alpha val="62000"/>
              </a:srgbClr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658368" y="658368"/>
            <a:ext cx="2331720" cy="256032"/>
          </a:xfrm>
          <a:prstGeom prst="roundRect">
            <a:avLst>
              <a:gd name="adj" fmla="val 21429"/>
            </a:avLst>
          </a:prstGeom>
          <a:solidFill>
            <a:srgbClr val="30D6FF">
              <a:alpha val="18000"/>
            </a:srgbClr>
          </a:solidFill>
          <a:ln w="10160">
            <a:solidFill>
              <a:srgbClr val="30D6FF">
                <a:alpha val="75000"/>
              </a:srgbClr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731520" y="708660"/>
            <a:ext cx="218541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80" b="1" dirty="0">
                <a:solidFill>
                  <a:srgbClr val="F5FAFF"/>
                </a:solidFill>
              </a:rPr>
              <a:t>PHASE-CHANGE THERMAL SCREENING</a:t>
            </a:r>
            <a:endParaRPr lang="en-US" sz="780" dirty="0"/>
          </a:p>
        </p:txBody>
      </p:sp>
      <p:sp>
        <p:nvSpPr>
          <p:cNvPr id="6" name="Text 3"/>
          <p:cNvSpPr/>
          <p:nvPr/>
        </p:nvSpPr>
        <p:spPr>
          <a:xfrm>
            <a:off x="658368" y="1069848"/>
            <a:ext cx="4069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4EE5FF"/>
                </a:solidFill>
              </a:rPr>
              <a:t>MAT4EU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40080" y="1481328"/>
            <a:ext cx="41605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5FA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Phase-Change Evidence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658368" y="2688336"/>
            <a:ext cx="379476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dirty="0">
                <a:solidFill>
                  <a:srgbClr val="B9D4E8"/>
                </a:solidFill>
              </a:rPr>
              <a:t>Numerically verified AlSi12 screening — ready for independent sample validation, not a device-performance claim.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658368" y="3657600"/>
            <a:ext cx="1600200" cy="329184"/>
          </a:xfrm>
          <a:prstGeom prst="roundRect">
            <a:avLst>
              <a:gd name="adj" fmla="val 13889"/>
            </a:avLst>
          </a:prstGeom>
          <a:solidFill>
            <a:srgbClr val="FFD166">
              <a:alpha val="80000"/>
            </a:srgbClr>
          </a:solidFill>
          <a:ln w="11430">
            <a:solidFill>
              <a:srgbClr val="FFD166">
                <a:alpha val="7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749808" y="3730752"/>
            <a:ext cx="14173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06101F"/>
                </a:solidFill>
              </a:rPr>
              <a:t>SUBMISSION MESSAGE</a:t>
            </a:r>
            <a:endParaRPr lang="en-US" sz="820" dirty="0"/>
          </a:p>
        </p:txBody>
      </p:sp>
      <p:sp>
        <p:nvSpPr>
          <p:cNvPr id="11" name="Text 8"/>
          <p:cNvSpPr/>
          <p:nvPr/>
        </p:nvSpPr>
        <p:spPr>
          <a:xfrm>
            <a:off x="658368" y="4133088"/>
            <a:ext cx="3840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dirty="0">
                <a:solidFill>
                  <a:srgbClr val="F5FAFF"/>
                </a:solidFill>
              </a:rPr>
              <a:t>Submit the numerical evidence and labelled screening predictions. Make experimental material validation the next milestone.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58368" y="5230368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F9B2E"/>
                </a:solidFill>
              </a:rPr>
              <a:t>Critical boundary: do not call this experimentally validated until independent sample data exist.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502920" y="6565392"/>
            <a:ext cx="11109960" cy="0"/>
          </a:xfrm>
          <a:prstGeom prst="line">
            <a:avLst/>
          </a:prstGeom>
          <a:noFill/>
          <a:ln w="10160">
            <a:solidFill>
              <a:srgbClr val="30D6FF">
                <a:alpha val="3000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02920" y="6611112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70" dirty="0">
                <a:solidFill>
                  <a:srgbClr val="7FA8C2"/>
                </a:solidFill>
              </a:rPr>
              <a:t>MAT4EU · phase-change numerical evidence · KYAMOS</a:t>
            </a:r>
            <a:endParaRPr lang="en-US" sz="770" dirty="0"/>
          </a:p>
        </p:txBody>
      </p:sp>
      <p:sp>
        <p:nvSpPr>
          <p:cNvPr id="15" name="Text 12"/>
          <p:cNvSpPr/>
          <p:nvPr/>
        </p:nvSpPr>
        <p:spPr>
          <a:xfrm>
            <a:off x="11064240" y="6611112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70" dirty="0">
                <a:solidFill>
                  <a:srgbClr val="7FA8C2"/>
                </a:solidFill>
              </a:rPr>
              <a:t>01 / 05</a:t>
            </a:r>
            <a:endParaRPr lang="en-US" sz="77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610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hase_stages_dark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47472"/>
            <a:ext cx="7132320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5FA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was actually simulated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502920" y="914400"/>
            <a:ext cx="713232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4EE5FF"/>
                </a:solidFill>
              </a:rPr>
              <a:t>ASSUMED SAMPLE · CONTROLLED WALL · IDEALISED SCREENING BOUNDARY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566928" y="1417320"/>
            <a:ext cx="4480560" cy="4800600"/>
          </a:xfrm>
          <a:prstGeom prst="roundRect">
            <a:avLst>
              <a:gd name="adj" fmla="val 1633"/>
            </a:avLst>
          </a:prstGeom>
          <a:solidFill>
            <a:srgbClr val="031022">
              <a:alpha val="92000"/>
            </a:srgbClr>
          </a:solidFill>
          <a:ln w="15240">
            <a:solidFill>
              <a:srgbClr val="30D6FF">
                <a:alpha val="62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41248" y="1700784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AFF"/>
                </a:solidFill>
              </a:rPr>
              <a:t>Baseline case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41248" y="2148840"/>
            <a:ext cx="3895344" cy="141732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40 × 30 × 10 mm dense sample; 31.704 g; initially 500 °C.
</a:t>
            </a:r>
            <a:pPr indent="0" marL="0">
              <a:buNone/>
            </a:pPr>
            <a:r>
              <a:rPr lang="en-US" sz="122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One controlled wall: 620 °C for 40 s, then 500 °C for 20 s.
</a:t>
            </a:r>
            <a:pPr indent="0" marL="0">
              <a:buNone/>
            </a:pPr>
            <a:r>
              <a:rPr lang="en-US" sz="122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Other walls insulated; nominal grid 5 × 3 × 33 cells.
</a:t>
            </a:r>
            <a:pPr indent="0" marL="0">
              <a:buNone/>
            </a:pPr>
            <a:r>
              <a:rPr lang="en-US" sz="122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Domain split over four GPUs on node02 using CUDA-aware MPI.</a:t>
            </a:r>
            <a:endParaRPr lang="en-US" sz="1220" dirty="0"/>
          </a:p>
        </p:txBody>
      </p:sp>
      <p:sp>
        <p:nvSpPr>
          <p:cNvPr id="8" name="Shape 5"/>
          <p:cNvSpPr/>
          <p:nvPr/>
        </p:nvSpPr>
        <p:spPr>
          <a:xfrm>
            <a:off x="841248" y="3822192"/>
            <a:ext cx="3813048" cy="0"/>
          </a:xfrm>
          <a:prstGeom prst="line">
            <a:avLst/>
          </a:prstGeom>
          <a:noFill/>
          <a:ln w="10160">
            <a:solidFill>
              <a:srgbClr val="30D6FF">
                <a:alpha val="40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41248" y="406908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9B2E"/>
                </a:solidFill>
              </a:rPr>
              <a:t>Model simplifications</a:t>
            </a:r>
            <a:endParaRPr lang="en-US" sz="1350" dirty="0"/>
          </a:p>
        </p:txBody>
      </p:sp>
      <p:sp>
        <p:nvSpPr>
          <p:cNvPr id="10" name="Text 7"/>
          <p:cNvSpPr/>
          <p:nvPr/>
        </p:nvSpPr>
        <p:spPr>
          <a:xfrm>
            <a:off x="841248" y="4443984"/>
            <a:ext cx="3895344" cy="114300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13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Fixed density and sharp transition at 576 °C.
</a:t>
            </a:r>
            <a:pPr indent="0" marL="0">
              <a:buNone/>
            </a:pPr>
            <a:r>
              <a:rPr lang="en-US" sz="113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No melt motion, container, contact loss, radiation, expansion or cycling damage.
</a:t>
            </a:r>
            <a:pPr indent="0" marL="0">
              <a:buNone/>
            </a:pPr>
            <a:r>
              <a:rPr lang="en-US" sz="113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The example is not a measured storage unit.</a:t>
            </a:r>
            <a:endParaRPr lang="en-US" sz="1130" dirty="0"/>
          </a:p>
        </p:txBody>
      </p:sp>
      <p:sp>
        <p:nvSpPr>
          <p:cNvPr id="11" name="Shape 8"/>
          <p:cNvSpPr/>
          <p:nvPr/>
        </p:nvSpPr>
        <p:spPr>
          <a:xfrm>
            <a:off x="502920" y="6565392"/>
            <a:ext cx="11109960" cy="0"/>
          </a:xfrm>
          <a:prstGeom prst="line">
            <a:avLst/>
          </a:prstGeom>
          <a:noFill/>
          <a:ln w="10160">
            <a:solidFill>
              <a:srgbClr val="30D6FF">
                <a:alpha val="30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02920" y="6611112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70" dirty="0">
                <a:solidFill>
                  <a:srgbClr val="7FA8C2"/>
                </a:solidFill>
              </a:rPr>
              <a:t>MAT4EU · phase-change numerical evidence · KYAMOS</a:t>
            </a:r>
            <a:endParaRPr lang="en-US" sz="770" dirty="0"/>
          </a:p>
        </p:txBody>
      </p:sp>
      <p:sp>
        <p:nvSpPr>
          <p:cNvPr id="13" name="Text 10"/>
          <p:cNvSpPr/>
          <p:nvPr/>
        </p:nvSpPr>
        <p:spPr>
          <a:xfrm>
            <a:off x="11064240" y="6611112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70" dirty="0">
                <a:solidFill>
                  <a:srgbClr val="7FA8C2"/>
                </a:solidFill>
              </a:rPr>
              <a:t>02 / 05</a:t>
            </a:r>
            <a:endParaRPr lang="en-US" sz="77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610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hase_hpc_dark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47472"/>
            <a:ext cx="7132320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5FA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Screening results: heat in, heat out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502920" y="914400"/>
            <a:ext cx="713232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4EE5FF"/>
                </a:solidFill>
              </a:rPr>
              <a:t>CONDITIONAL SIMULATION PREDICTIONS — NOT AN EFFICIENCY CLAIM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594360" y="1481328"/>
            <a:ext cx="2240280" cy="777240"/>
          </a:xfrm>
          <a:prstGeom prst="roundRect">
            <a:avLst>
              <a:gd name="adj" fmla="val 9412"/>
            </a:avLst>
          </a:prstGeom>
          <a:solidFill>
            <a:srgbClr val="06172B">
              <a:alpha val="82000"/>
            </a:srgbClr>
          </a:solidFill>
          <a:ln w="15240">
            <a:solidFill>
              <a:srgbClr val="FF9B2E">
                <a:alpha val="62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04088" y="1554480"/>
            <a:ext cx="20208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9B2E"/>
                </a:solidFill>
              </a:rPr>
              <a:t>24.293 kJ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704088" y="1865376"/>
            <a:ext cx="202082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b="1" dirty="0">
                <a:solidFill>
                  <a:srgbClr val="F5FAFF"/>
                </a:solidFill>
              </a:rPr>
              <a:t>heat held above initial state at 40 s</a:t>
            </a:r>
            <a:endParaRPr lang="en-US" sz="870" dirty="0"/>
          </a:p>
        </p:txBody>
      </p:sp>
      <p:sp>
        <p:nvSpPr>
          <p:cNvPr id="8" name="Shape 5"/>
          <p:cNvSpPr/>
          <p:nvPr/>
        </p:nvSpPr>
        <p:spPr>
          <a:xfrm>
            <a:off x="3063240" y="1481328"/>
            <a:ext cx="2240280" cy="777240"/>
          </a:xfrm>
          <a:prstGeom prst="roundRect">
            <a:avLst>
              <a:gd name="adj" fmla="val 9412"/>
            </a:avLst>
          </a:prstGeom>
          <a:solidFill>
            <a:srgbClr val="06172B">
              <a:alpha val="82000"/>
            </a:srgbClr>
          </a:solidFill>
          <a:ln w="15240">
            <a:solidFill>
              <a:srgbClr val="FF9B2E">
                <a:alpha val="62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3172968" y="1554480"/>
            <a:ext cx="20208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9B2E"/>
                </a:solidFill>
              </a:rPr>
              <a:t>24.293 kJ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3172968" y="1865376"/>
            <a:ext cx="202082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b="1" dirty="0">
                <a:solidFill>
                  <a:srgbClr val="F5FAFF"/>
                </a:solidFill>
              </a:rPr>
              <a:t>heat released in the next 20 s</a:t>
            </a:r>
            <a:endParaRPr lang="en-US" sz="870" dirty="0"/>
          </a:p>
        </p:txBody>
      </p:sp>
      <p:sp>
        <p:nvSpPr>
          <p:cNvPr id="11" name="Shape 8"/>
          <p:cNvSpPr/>
          <p:nvPr/>
        </p:nvSpPr>
        <p:spPr>
          <a:xfrm>
            <a:off x="5532120" y="1481328"/>
            <a:ext cx="2240280" cy="777240"/>
          </a:xfrm>
          <a:prstGeom prst="roundRect">
            <a:avLst>
              <a:gd name="adj" fmla="val 9412"/>
            </a:avLst>
          </a:prstGeom>
          <a:solidFill>
            <a:srgbClr val="06172B">
              <a:alpha val="82000"/>
            </a:srgbClr>
          </a:solidFill>
          <a:ln w="15240">
            <a:solidFill>
              <a:srgbClr val="30D6FF">
                <a:alpha val="62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641848" y="1554480"/>
            <a:ext cx="20208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0D6FF"/>
                </a:solidFill>
              </a:rPr>
              <a:t>25.25–25.50 s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5641848" y="1865376"/>
            <a:ext cx="202082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b="1" dirty="0">
                <a:solidFill>
                  <a:srgbClr val="F5FAFF"/>
                </a:solidFill>
              </a:rPr>
              <a:t>99% melted bracket</a:t>
            </a:r>
            <a:endParaRPr lang="en-US" sz="870" dirty="0"/>
          </a:p>
        </p:txBody>
      </p:sp>
      <p:sp>
        <p:nvSpPr>
          <p:cNvPr id="14" name="Shape 11"/>
          <p:cNvSpPr/>
          <p:nvPr/>
        </p:nvSpPr>
        <p:spPr>
          <a:xfrm>
            <a:off x="8001000" y="1481328"/>
            <a:ext cx="2240280" cy="777240"/>
          </a:xfrm>
          <a:prstGeom prst="roundRect">
            <a:avLst>
              <a:gd name="adj" fmla="val 9412"/>
            </a:avLst>
          </a:prstGeom>
          <a:solidFill>
            <a:srgbClr val="06172B">
              <a:alpha val="82000"/>
            </a:srgbClr>
          </a:solidFill>
          <a:ln w="15240">
            <a:solidFill>
              <a:srgbClr val="30D6FF">
                <a:alpha val="62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110728" y="1554480"/>
            <a:ext cx="202082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0D6FF"/>
                </a:solidFill>
              </a:rPr>
              <a:t>6.00–6.25 s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8110728" y="1865376"/>
            <a:ext cx="2020824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b="1" dirty="0">
                <a:solidFill>
                  <a:srgbClr val="F5FAFF"/>
                </a:solidFill>
              </a:rPr>
              <a:t>99% frozen after cooling starts</a:t>
            </a:r>
            <a:endParaRPr lang="en-US" sz="870" dirty="0"/>
          </a:p>
        </p:txBody>
      </p:sp>
      <p:sp>
        <p:nvSpPr>
          <p:cNvPr id="17" name="Shape 14"/>
          <p:cNvSpPr/>
          <p:nvPr/>
        </p:nvSpPr>
        <p:spPr>
          <a:xfrm>
            <a:off x="594360" y="2907792"/>
            <a:ext cx="4709160" cy="2359152"/>
          </a:xfrm>
          <a:prstGeom prst="roundRect">
            <a:avLst>
              <a:gd name="adj" fmla="val 3101"/>
            </a:avLst>
          </a:prstGeom>
          <a:solidFill>
            <a:srgbClr val="031022">
              <a:alpha val="89000"/>
            </a:srgbClr>
          </a:solidFill>
          <a:ln w="15240">
            <a:solidFill>
              <a:srgbClr val="30D6FF">
                <a:alpha val="62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50392" y="318211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AFF"/>
                </a:solidFill>
              </a:rPr>
              <a:t>Numerical closure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850392" y="3675888"/>
            <a:ext cx="40416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B9D4E8"/>
                </a:solidFill>
              </a:rPr>
              <a:t>Residual heat above the initial state at 60 s is 0.00268395 J. Nominal maximum numerical energy residual divided by equilibrium capacity is 1.317×10⁻¹⁴.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850392" y="4590288"/>
            <a:ext cx="1920240" cy="329184"/>
          </a:xfrm>
          <a:prstGeom prst="roundRect">
            <a:avLst>
              <a:gd name="adj" fmla="val 13889"/>
            </a:avLst>
          </a:prstGeom>
          <a:solidFill>
            <a:srgbClr val="FFD166">
              <a:alpha val="80000"/>
            </a:srgbClr>
          </a:solidFill>
          <a:ln w="11430">
            <a:solidFill>
              <a:srgbClr val="FFD166">
                <a:alpha val="7000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941832" y="4663440"/>
            <a:ext cx="173736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06101F"/>
                </a:solidFill>
              </a:rPr>
              <a:t>INTERPRETATION CONTROL</a:t>
            </a:r>
            <a:endParaRPr lang="en-US" sz="820" dirty="0"/>
          </a:p>
        </p:txBody>
      </p:sp>
      <p:sp>
        <p:nvSpPr>
          <p:cNvPr id="22" name="Text 19"/>
          <p:cNvSpPr/>
          <p:nvPr/>
        </p:nvSpPr>
        <p:spPr>
          <a:xfrm>
            <a:off x="5623560" y="3703320"/>
            <a:ext cx="544068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b="1" dirty="0">
                <a:solidFill>
                  <a:srgbClr val="F5FAFF"/>
                </a:solidFill>
              </a:rPr>
              <a:t>Near-complete recovery follows from the ideal insulated setup. It does not prove storage-unit charge/discharge efficiency.</a:t>
            </a:r>
            <a:endParaRPr lang="en-US" sz="2000" dirty="0"/>
          </a:p>
        </p:txBody>
      </p:sp>
      <p:sp>
        <p:nvSpPr>
          <p:cNvPr id="23" name="Shape 20"/>
          <p:cNvSpPr/>
          <p:nvPr/>
        </p:nvSpPr>
        <p:spPr>
          <a:xfrm>
            <a:off x="5623560" y="4617720"/>
            <a:ext cx="4937760" cy="0"/>
          </a:xfrm>
          <a:prstGeom prst="line">
            <a:avLst/>
          </a:prstGeom>
          <a:noFill/>
          <a:ln w="25400">
            <a:solidFill>
              <a:srgbClr val="FF9B2E">
                <a:alpha val="65000"/>
              </a:srgbClr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02920" y="6565392"/>
            <a:ext cx="11109960" cy="0"/>
          </a:xfrm>
          <a:prstGeom prst="line">
            <a:avLst/>
          </a:prstGeom>
          <a:noFill/>
          <a:ln w="10160">
            <a:solidFill>
              <a:srgbClr val="30D6FF">
                <a:alpha val="30000"/>
              </a:srgbClr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502920" y="6611112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70" dirty="0">
                <a:solidFill>
                  <a:srgbClr val="7FA8C2"/>
                </a:solidFill>
              </a:rPr>
              <a:t>MAT4EU · phase-change numerical evidence · KYAMOS</a:t>
            </a:r>
            <a:endParaRPr lang="en-US" sz="770" dirty="0"/>
          </a:p>
        </p:txBody>
      </p:sp>
      <p:sp>
        <p:nvSpPr>
          <p:cNvPr id="26" name="Text 23"/>
          <p:cNvSpPr/>
          <p:nvPr/>
        </p:nvSpPr>
        <p:spPr>
          <a:xfrm>
            <a:off x="11064240" y="6611112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70" dirty="0">
                <a:solidFill>
                  <a:srgbClr val="7FA8C2"/>
                </a:solidFill>
              </a:rPr>
              <a:t>03 / 05</a:t>
            </a:r>
            <a:endParaRPr lang="en-US" sz="7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610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hase_sensitivity_dark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47472"/>
            <a:ext cx="7132320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5FA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Evidence quality and sensitivity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502920" y="914400"/>
            <a:ext cx="713232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4EE5FF"/>
                </a:solidFill>
              </a:rPr>
              <a:t>WORKING GRID PASSED — RAW CAMPAIGN STILL RECORDS ONE REJECTED COARSE GRID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566928" y="1225296"/>
            <a:ext cx="4160520" cy="5047488"/>
          </a:xfrm>
          <a:prstGeom prst="roundRect">
            <a:avLst>
              <a:gd name="adj" fmla="val 1758"/>
            </a:avLst>
          </a:prstGeom>
          <a:solidFill>
            <a:srgbClr val="031022">
              <a:alpha val="92000"/>
            </a:srgbClr>
          </a:solidFill>
          <a:ln w="15240">
            <a:solidFill>
              <a:srgbClr val="30D6FF">
                <a:alpha val="62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41248" y="1536192"/>
            <a:ext cx="2423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AFF"/>
                </a:solidFill>
              </a:rPr>
              <a:t>Verification record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41248" y="1993392"/>
            <a:ext cx="14447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30D6FF"/>
                </a:solidFill>
              </a:rPr>
              <a:t>219 / 220</a:t>
            </a:r>
            <a:endParaRPr lang="en-US" sz="2500" dirty="0"/>
          </a:p>
        </p:txBody>
      </p:sp>
      <p:sp>
        <p:nvSpPr>
          <p:cNvPr id="8" name="Text 5"/>
          <p:cNvSpPr/>
          <p:nvPr/>
        </p:nvSpPr>
        <p:spPr>
          <a:xfrm>
            <a:off x="2468880" y="2048256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60" dirty="0">
                <a:solidFill>
                  <a:srgbClr val="B9D4E8"/>
                </a:solidFill>
              </a:rPr>
              <a:t>checks passed; raw status remains FAIL because the 17-plane coarse grid was rejected.</a:t>
            </a:r>
            <a:endParaRPr lang="en-US" sz="960" dirty="0"/>
          </a:p>
        </p:txBody>
      </p:sp>
      <p:sp>
        <p:nvSpPr>
          <p:cNvPr id="9" name="Shape 6"/>
          <p:cNvSpPr/>
          <p:nvPr/>
        </p:nvSpPr>
        <p:spPr>
          <a:xfrm>
            <a:off x="841248" y="2761488"/>
            <a:ext cx="3566160" cy="0"/>
          </a:xfrm>
          <a:prstGeom prst="line">
            <a:avLst/>
          </a:prstGeom>
          <a:noFill/>
          <a:ln w="10160">
            <a:solidFill>
              <a:srgbClr val="30D6FF">
                <a:alpha val="42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41248" y="3017520"/>
            <a:ext cx="3520440" cy="1508760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11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33-plane working grid passes finer 65-plane and half-time-step comparisons.
</a:t>
            </a:r>
            <a:pPr indent="0" marL="0">
              <a:buNone/>
            </a:pPr>
            <a:r>
              <a:rPr lang="en-US" sz="111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434 mathematical checks passed across 31 successful cases.
</a:t>
            </a:r>
            <a:pPr indent="0" marL="0">
              <a:buNone/>
            </a:pPr>
            <a:r>
              <a:rPr lang="en-US" sz="111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Finest analytical front error: 0.00773%.
</a:t>
            </a:r>
            <a:pPr indent="0" marL="0">
              <a:buNone/>
            </a:pPr>
            <a:r>
              <a:rPr lang="en-US" sz="111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Resolution trend is not monotonic; no measured convergence order is claimed.</a:t>
            </a:r>
            <a:endParaRPr lang="en-US" sz="1110" dirty="0"/>
          </a:p>
        </p:txBody>
      </p:sp>
      <p:sp>
        <p:nvSpPr>
          <p:cNvPr id="11" name="Shape 8"/>
          <p:cNvSpPr/>
          <p:nvPr/>
        </p:nvSpPr>
        <p:spPr>
          <a:xfrm>
            <a:off x="7479792" y="1389888"/>
            <a:ext cx="3968496" cy="4443984"/>
          </a:xfrm>
          <a:prstGeom prst="roundRect">
            <a:avLst>
              <a:gd name="adj" fmla="val 1843"/>
            </a:avLst>
          </a:prstGeom>
          <a:solidFill>
            <a:srgbClr val="031022">
              <a:alpha val="92000"/>
            </a:srgbClr>
          </a:solidFill>
          <a:ln w="15240">
            <a:solidFill>
              <a:srgbClr val="FF9B2E">
                <a:alpha val="62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772400" y="1719072"/>
            <a:ext cx="2468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AFF"/>
                </a:solidFill>
              </a:rPr>
              <a:t>Sensitivity message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7772400" y="2212848"/>
            <a:ext cx="3273552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B9D4E8"/>
                </a:solidFill>
              </a:rPr>
              <a:t>Latent heat mostly changes stored energy; conductivity mostly shifts melt timing. The alternatives are one-property changes — not statistical confidence intervals or supplier tolerances.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7772400" y="3657600"/>
            <a:ext cx="3273552" cy="777240"/>
          </a:xfrm>
          <a:prstGeom prst="roundRect">
            <a:avLst>
              <a:gd name="adj" fmla="val 9412"/>
            </a:avLst>
          </a:prstGeom>
          <a:solidFill>
            <a:srgbClr val="06172B">
              <a:alpha val="82000"/>
            </a:srgbClr>
          </a:solidFill>
          <a:ln w="15240">
            <a:solidFill>
              <a:srgbClr val="FF9B2E">
                <a:alpha val="6200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882128" y="3730752"/>
            <a:ext cx="30540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F9B2E"/>
                </a:solidFill>
              </a:rPr>
              <a:t>21.445–24.300 kJ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7882128" y="4041648"/>
            <a:ext cx="305409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b="1" dirty="0">
                <a:solidFill>
                  <a:srgbClr val="F5FAFF"/>
                </a:solidFill>
              </a:rPr>
              <a:t>heat stored range across listed alternatives</a:t>
            </a:r>
            <a:endParaRPr lang="en-US" sz="870" dirty="0"/>
          </a:p>
        </p:txBody>
      </p:sp>
      <p:sp>
        <p:nvSpPr>
          <p:cNvPr id="17" name="Shape 14"/>
          <p:cNvSpPr/>
          <p:nvPr/>
        </p:nvSpPr>
        <p:spPr>
          <a:xfrm>
            <a:off x="7772400" y="4617720"/>
            <a:ext cx="3273552" cy="777240"/>
          </a:xfrm>
          <a:prstGeom prst="roundRect">
            <a:avLst>
              <a:gd name="adj" fmla="val 9412"/>
            </a:avLst>
          </a:prstGeom>
          <a:solidFill>
            <a:srgbClr val="06172B">
              <a:alpha val="82000"/>
            </a:srgbClr>
          </a:solidFill>
          <a:ln w="15240">
            <a:solidFill>
              <a:srgbClr val="30D6FF">
                <a:alpha val="62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882128" y="4690872"/>
            <a:ext cx="305409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30D6FF"/>
                </a:solidFill>
              </a:rPr>
              <a:t>21.00–31.75 s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7882128" y="5001768"/>
            <a:ext cx="3054096" cy="1920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70" b="1" dirty="0">
                <a:solidFill>
                  <a:srgbClr val="F5FAFF"/>
                </a:solidFill>
              </a:rPr>
              <a:t>99% melt bracket range across listed alternatives</a:t>
            </a:r>
            <a:endParaRPr lang="en-US" sz="870" dirty="0"/>
          </a:p>
        </p:txBody>
      </p:sp>
      <p:sp>
        <p:nvSpPr>
          <p:cNvPr id="20" name="Shape 17"/>
          <p:cNvSpPr/>
          <p:nvPr/>
        </p:nvSpPr>
        <p:spPr>
          <a:xfrm>
            <a:off x="502920" y="6565392"/>
            <a:ext cx="11109960" cy="0"/>
          </a:xfrm>
          <a:prstGeom prst="line">
            <a:avLst/>
          </a:prstGeom>
          <a:noFill/>
          <a:ln w="10160">
            <a:solidFill>
              <a:srgbClr val="30D6FF">
                <a:alpha val="30000"/>
              </a:srgbClr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502920" y="6611112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70" dirty="0">
                <a:solidFill>
                  <a:srgbClr val="7FA8C2"/>
                </a:solidFill>
              </a:rPr>
              <a:t>MAT4EU · phase-change numerical evidence · KYAMOS</a:t>
            </a:r>
            <a:endParaRPr lang="en-US" sz="770" dirty="0"/>
          </a:p>
        </p:txBody>
      </p:sp>
      <p:sp>
        <p:nvSpPr>
          <p:cNvPr id="22" name="Text 19"/>
          <p:cNvSpPr/>
          <p:nvPr/>
        </p:nvSpPr>
        <p:spPr>
          <a:xfrm>
            <a:off x="11064240" y="6611112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70" dirty="0">
                <a:solidFill>
                  <a:srgbClr val="7FA8C2"/>
                </a:solidFill>
              </a:rPr>
              <a:t>04 / 05</a:t>
            </a:r>
            <a:endParaRPr lang="en-US" sz="7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10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hase_validation_dark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347472"/>
            <a:ext cx="7132320" cy="51206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F5FA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the project can credibly claim next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502920" y="914400"/>
            <a:ext cx="7132320" cy="256032"/>
          </a:xfrm>
          <a:prstGeom prst="rect">
            <a:avLst/>
          </a:prstGeom>
          <a:noFill/>
          <a:ln/>
        </p:spPr>
        <p:txBody>
          <a:bodyPr wrap="square" lIns="127" tIns="127" rIns="127" bIns="127" rtlCol="0" anchor="ctr">
            <a:normAutofit/>
          </a:bodyPr>
          <a:lstStyle/>
          <a:p>
            <a:pPr indent="0" marL="0">
              <a:buNone/>
            </a:pPr>
            <a:r>
              <a:rPr lang="en-US" sz="1050" b="1" dirty="0">
                <a:solidFill>
                  <a:srgbClr val="4EE5FF"/>
                </a:solidFill>
              </a:rPr>
              <a:t>CLEAR CLAIM LADDER · INDEPENDENT SAMPLE VALIDATION BEFORE COMMERCIAL PERFORMANCE CLAIMS</a:t>
            </a:r>
            <a:endParaRPr lang="en-US" sz="1050" dirty="0"/>
          </a:p>
        </p:txBody>
      </p:sp>
      <p:sp>
        <p:nvSpPr>
          <p:cNvPr id="5" name="Shape 2"/>
          <p:cNvSpPr/>
          <p:nvPr/>
        </p:nvSpPr>
        <p:spPr>
          <a:xfrm>
            <a:off x="566928" y="1243584"/>
            <a:ext cx="4983480" cy="5029200"/>
          </a:xfrm>
          <a:prstGeom prst="roundRect">
            <a:avLst>
              <a:gd name="adj" fmla="val 1468"/>
            </a:avLst>
          </a:prstGeom>
          <a:solidFill>
            <a:srgbClr val="031022">
              <a:alpha val="92000"/>
            </a:srgbClr>
          </a:solidFill>
          <a:ln w="15240">
            <a:solidFill>
              <a:srgbClr val="30D6FF">
                <a:alpha val="62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41248" y="1572768"/>
            <a:ext cx="2011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50E3A4"/>
                </a:solidFill>
              </a:rPr>
              <a:t>Supported now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841248" y="1993392"/>
            <a:ext cx="4160520" cy="1170432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Conservative thermal phase-change calculation numerically verified within stated tests.
</a:t>
            </a:r>
            <a:pPr indent="0" marL="0">
              <a:buNone/>
            </a:pPr>
            <a:r>
              <a:rPr lang="en-US" sz="122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GPU-to-GPU device-buffer communication and matching partitions demonstrated.
</a:t>
            </a:r>
            <a:pPr indent="0" marL="0">
              <a:buNone/>
            </a:pPr>
            <a:r>
              <a:rPr lang="en-US" sz="122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AlSi12 property choices remain literature-screening assumptions.</a:t>
            </a:r>
            <a:endParaRPr lang="en-US" sz="1220" dirty="0"/>
          </a:p>
        </p:txBody>
      </p:sp>
      <p:sp>
        <p:nvSpPr>
          <p:cNvPr id="8" name="Text 5"/>
          <p:cNvSpPr/>
          <p:nvPr/>
        </p:nvSpPr>
        <p:spPr>
          <a:xfrm>
            <a:off x="841248" y="3502152"/>
            <a:ext cx="2103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9B2E"/>
                </a:solidFill>
              </a:rPr>
              <a:t>Not established yet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841248" y="3913632"/>
            <a:ext cx="4160520" cy="1078992"/>
          </a:xfrm>
          <a:prstGeom prst="rect">
            <a:avLst/>
          </a:prstGeom>
          <a:noFill/>
          <a:ln/>
        </p:spPr>
        <p:txBody>
          <a:bodyPr wrap="square" lIns="889" tIns="889" rIns="889" bIns="889" rtlCol="0" anchor="ctr">
            <a:normAutofit/>
          </a:bodyPr>
          <a:lstStyle/>
          <a:p>
            <a:pPr indent="0" marL="0">
              <a:buNone/>
            </a:pPr>
            <a:r>
              <a:rPr lang="en-US" sz="122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Material accuracy.
</a:t>
            </a:r>
            <a:pPr indent="0" marL="0">
              <a:buNone/>
            </a:pPr>
            <a:r>
              <a:rPr lang="en-US" sz="122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Actual storage-unit charge/discharge time or efficiency.
</a:t>
            </a:r>
            <a:pPr indent="0" marL="0">
              <a:buNone/>
            </a:pPr>
            <a:r>
              <a:rPr lang="en-US" sz="1220" dirty="0">
                <a:solidFill>
                  <a:srgbClr val="B9D4E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Melt flow, radiation, contact, shrinkage and cycling damage.</a:t>
            </a:r>
            <a:endParaRPr lang="en-US" sz="1220" dirty="0"/>
          </a:p>
        </p:txBody>
      </p:sp>
      <p:sp>
        <p:nvSpPr>
          <p:cNvPr id="10" name="Shape 7"/>
          <p:cNvSpPr/>
          <p:nvPr/>
        </p:nvSpPr>
        <p:spPr>
          <a:xfrm>
            <a:off x="6400800" y="1335024"/>
            <a:ext cx="5074920" cy="4480560"/>
          </a:xfrm>
          <a:prstGeom prst="roundRect">
            <a:avLst>
              <a:gd name="adj" fmla="val 1633"/>
            </a:avLst>
          </a:prstGeom>
          <a:solidFill>
            <a:srgbClr val="031022">
              <a:alpha val="93000"/>
            </a:srgbClr>
          </a:solidFill>
          <a:ln w="15240">
            <a:solidFill>
              <a:srgbClr val="FF9B2E">
                <a:alpha val="6200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729984" y="1719072"/>
            <a:ext cx="32004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FAFF"/>
                </a:solidFill>
              </a:rPr>
              <a:t>Recommended jury positioning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729984" y="2212848"/>
            <a:ext cx="433425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F5FAFF"/>
                </a:solidFill>
              </a:rPr>
              <a:t>This is a strong numerical evidence package, but it becomes valuable only when tied to an independent sample test with measured thermal storage, cycling and loss mechanisms.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6729984" y="3493008"/>
            <a:ext cx="1828800" cy="329184"/>
          </a:xfrm>
          <a:prstGeom prst="roundRect">
            <a:avLst>
              <a:gd name="adj" fmla="val 13889"/>
            </a:avLst>
          </a:prstGeom>
          <a:solidFill>
            <a:srgbClr val="FFD166">
              <a:alpha val="80000"/>
            </a:srgbClr>
          </a:solidFill>
          <a:ln w="11430">
            <a:solidFill>
              <a:srgbClr val="FFD166">
                <a:alpha val="7000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821424" y="3566160"/>
            <a:ext cx="16459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20" b="1" dirty="0">
                <a:solidFill>
                  <a:srgbClr val="06101F"/>
                </a:solidFill>
              </a:rPr>
              <a:t>NEXT MILESTONE</a:t>
            </a:r>
            <a:endParaRPr lang="en-US" sz="820" dirty="0"/>
          </a:p>
        </p:txBody>
      </p:sp>
      <p:sp>
        <p:nvSpPr>
          <p:cNvPr id="15" name="Text 12"/>
          <p:cNvSpPr/>
          <p:nvPr/>
        </p:nvSpPr>
        <p:spPr>
          <a:xfrm>
            <a:off x="6729984" y="3986784"/>
            <a:ext cx="4315968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B9D4E8"/>
                </a:solidFill>
              </a:rPr>
              <a:t>Independent material sample validation: measured charge/discharge curves, material batch certificate, sensor calibration, repeat cycles, and explicit comparison to the simulated boundary.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6729984" y="5157216"/>
            <a:ext cx="4297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9B2E"/>
                </a:solidFill>
              </a:rPr>
              <a:t>Do not let impressive visuals hide the missing experiment.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502920" y="6565392"/>
            <a:ext cx="11109960" cy="0"/>
          </a:xfrm>
          <a:prstGeom prst="line">
            <a:avLst/>
          </a:prstGeom>
          <a:noFill/>
          <a:ln w="10160">
            <a:solidFill>
              <a:srgbClr val="30D6FF">
                <a:alpha val="30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02920" y="6611112"/>
            <a:ext cx="8046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70" dirty="0">
                <a:solidFill>
                  <a:srgbClr val="7FA8C2"/>
                </a:solidFill>
              </a:rPr>
              <a:t>MAT4EU · phase-change numerical evidence · KYAMOS</a:t>
            </a:r>
            <a:endParaRPr lang="en-US" sz="770" dirty="0"/>
          </a:p>
        </p:txBody>
      </p:sp>
      <p:sp>
        <p:nvSpPr>
          <p:cNvPr id="19" name="Text 16"/>
          <p:cNvSpPr/>
          <p:nvPr/>
        </p:nvSpPr>
        <p:spPr>
          <a:xfrm>
            <a:off x="11064240" y="6611112"/>
            <a:ext cx="6400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770" dirty="0">
                <a:solidFill>
                  <a:srgbClr val="7FA8C2"/>
                </a:solidFill>
              </a:rPr>
              <a:t>05 / 05</a:t>
            </a:r>
            <a:endParaRPr lang="en-US" sz="7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KYAMOS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MAT4EU Phase-Change Evidence</dc:title>
  <dc:subject>MAT4EU Phase-Change Evidence</dc:subject>
  <dc:creator>OpenAI</dc:creator>
  <cp:lastModifiedBy>OpenAI</cp:lastModifiedBy>
  <cp:revision>1</cp:revision>
  <dcterms:created xsi:type="dcterms:W3CDTF">2026-09-28T12:02:02Z</dcterms:created>
  <dcterms:modified xsi:type="dcterms:W3CDTF">2026-09-28T12:02:02Z</dcterms:modified>
</cp:coreProperties>
</file>